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75" r:id="rId2"/>
    <p:sldId id="256" r:id="rId3"/>
    <p:sldId id="267" r:id="rId4"/>
    <p:sldId id="268" r:id="rId5"/>
    <p:sldId id="276" r:id="rId6"/>
    <p:sldId id="257" r:id="rId7"/>
    <p:sldId id="263" r:id="rId8"/>
    <p:sldId id="279" r:id="rId9"/>
    <p:sldId id="264" r:id="rId10"/>
    <p:sldId id="269" r:id="rId11"/>
    <p:sldId id="270" r:id="rId12"/>
    <p:sldId id="265" r:id="rId13"/>
    <p:sldId id="274" r:id="rId14"/>
    <p:sldId id="273" r:id="rId15"/>
    <p:sldId id="271" r:id="rId16"/>
    <p:sldId id="266" r:id="rId17"/>
    <p:sldId id="28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5358-25D0-4F73-B618-57CEB6FA3F52}" type="datetimeFigureOut">
              <a:rPr lang="zh-CN" altLang="en-US" smtClean="0"/>
              <a:t>2020/9/14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3754-3E83-4EE5-8591-B7C256945D5D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4815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5358-25D0-4F73-B618-57CEB6FA3F52}" type="datetimeFigureOut">
              <a:rPr lang="zh-CN" altLang="en-US" smtClean="0"/>
              <a:t>2020/9/14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3754-3E83-4EE5-8591-B7C256945D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4006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5358-25D0-4F73-B618-57CEB6FA3F52}" type="datetimeFigureOut">
              <a:rPr lang="zh-CN" altLang="en-US" smtClean="0"/>
              <a:t>2020/9/14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3754-3E83-4EE5-8591-B7C256945D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3960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2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400"/>
            </a:lvl2pPr>
            <a:lvl3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000"/>
            </a:lvl3pPr>
            <a:lvl4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1800"/>
            </a:lvl4pPr>
            <a:lvl5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1600"/>
            </a:lvl5pPr>
          </a:lstStyle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5358-25D0-4F73-B618-57CEB6FA3F52}" type="datetimeFigureOut">
              <a:rPr lang="zh-CN" altLang="en-US" smtClean="0"/>
              <a:t>2020/9/14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3754-3E83-4EE5-8591-B7C256945D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9543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5358-25D0-4F73-B618-57CEB6FA3F52}" type="datetimeFigureOut">
              <a:rPr lang="zh-CN" altLang="en-US" smtClean="0"/>
              <a:t>2020/9/14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3754-3E83-4EE5-8591-B7C256945D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1988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5358-25D0-4F73-B618-57CEB6FA3F52}" type="datetimeFigureOut">
              <a:rPr lang="zh-CN" altLang="en-US" smtClean="0"/>
              <a:t>2020/9/14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3754-3E83-4EE5-8591-B7C256945D5D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878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5358-25D0-4F73-B618-57CEB6FA3F52}" type="datetimeFigureOut">
              <a:rPr lang="zh-CN" altLang="en-US" smtClean="0"/>
              <a:t>2020/9/14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3754-3E83-4EE5-8591-B7C256945D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121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5358-25D0-4F73-B618-57CEB6FA3F52}" type="datetimeFigureOut">
              <a:rPr lang="zh-CN" altLang="en-US" smtClean="0"/>
              <a:t>2020/9/14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3754-3E83-4EE5-8591-B7C256945D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0582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5358-25D0-4F73-B618-57CEB6FA3F52}" type="datetimeFigureOut">
              <a:rPr lang="zh-CN" altLang="en-US" smtClean="0"/>
              <a:t>2020/9/14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3754-3E83-4EE5-8591-B7C256945D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034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5358-25D0-4F73-B618-57CEB6FA3F52}" type="datetimeFigureOut">
              <a:rPr lang="zh-CN" altLang="en-US" smtClean="0"/>
              <a:t>2020/9/14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3754-3E83-4EE5-8591-B7C256945D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684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F7C5358-25D0-4F73-B618-57CEB6FA3F52}" type="datetimeFigureOut">
              <a:rPr lang="zh-CN" altLang="en-US" smtClean="0"/>
              <a:t>2020/9/14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633754-3E83-4EE5-8591-B7C256945D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1784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5358-25D0-4F73-B618-57CEB6FA3F52}" type="datetimeFigureOut">
              <a:rPr lang="zh-CN" altLang="en-US" smtClean="0"/>
              <a:t>2020/9/14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3754-3E83-4EE5-8591-B7C256945D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9517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F7C5358-25D0-4F73-B618-57CEB6FA3F52}" type="datetimeFigureOut">
              <a:rPr lang="zh-CN" altLang="en-US" smtClean="0"/>
              <a:t>2020/9/14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A633754-3E83-4EE5-8591-B7C256945D5D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6211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920240"/>
            <a:ext cx="9144000" cy="1787236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华文隶书" panose="02010800040101010101" pitchFamily="2" charset="-122"/>
                <a:cs typeface="Times New Roman" panose="02020603050405020304" pitchFamily="18" charset="0"/>
              </a:rPr>
              <a:t>第</a:t>
            </a:r>
            <a:r>
              <a:rPr lang="en-US" altLang="zh-CN" dirty="0" smtClean="0">
                <a:latin typeface="Times New Roman" panose="02020603050405020304" pitchFamily="18" charset="0"/>
                <a:ea typeface="华文隶书" panose="0201080004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华文隶书" panose="02010800040101010101" pitchFamily="2" charset="-122"/>
                <a:cs typeface="Times New Roman" panose="02020603050405020304" pitchFamily="18" charset="0"/>
              </a:rPr>
              <a:t>章</a:t>
            </a:r>
            <a:r>
              <a:rPr lang="en-US" altLang="zh-CN" dirty="0">
                <a:latin typeface="Times New Roman" panose="02020603050405020304" pitchFamily="18" charset="0"/>
                <a:ea typeface="华文隶书" panose="0201080004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dirty="0" smtClean="0">
                <a:latin typeface="Times New Roman" panose="02020603050405020304" pitchFamily="18" charset="0"/>
                <a:ea typeface="华文隶书" panose="02010800040101010101" pitchFamily="2" charset="-122"/>
                <a:cs typeface="Times New Roman" panose="02020603050405020304" pitchFamily="18" charset="0"/>
              </a:rPr>
              <a:t>操作系统</a:t>
            </a:r>
            <a:endParaRPr lang="zh-CN" altLang="en-US" dirty="0">
              <a:latin typeface="Times New Roman" panose="02020603050405020304" pitchFamily="18" charset="0"/>
              <a:ea typeface="华文隶书" panose="020108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36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2.3.3  </a:t>
            </a:r>
            <a:r>
              <a:rPr lang="zh-CN" altLang="en-US" sz="3200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文件和文件夹管理</a:t>
            </a:r>
            <a:endParaRPr lang="zh-CN" altLang="en-US" sz="32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3"/>
            <a:ext cx="10058400" cy="4505639"/>
          </a:xfrm>
        </p:spPr>
        <p:txBody>
          <a:bodyPr>
            <a:normAutofit/>
          </a:bodyPr>
          <a:lstStyle/>
          <a:p>
            <a:pPr lvl="0"/>
            <a:r>
              <a:rPr lang="en-US" altLang="zh-CN" sz="1600" b="1" i="0" u="none" strike="noStrike" kern="100" baseline="0" dirty="0" smtClean="0">
                <a:latin typeface="+mn-ea"/>
              </a:rPr>
              <a:t>1. </a:t>
            </a:r>
            <a:r>
              <a:rPr lang="zh-CN" altLang="en-US" sz="1600" b="1" i="0" u="none" strike="noStrike" kern="100" baseline="0" dirty="0" smtClean="0">
                <a:latin typeface="+mn-ea"/>
              </a:rPr>
              <a:t>文件或文件夹的选定</a:t>
            </a:r>
          </a:p>
          <a:p>
            <a:pPr lvl="3"/>
            <a:r>
              <a:rPr lang="zh-CN" altLang="en-US" sz="1600" i="0" u="none" strike="noStrike" kern="100" baseline="0" dirty="0" smtClean="0">
                <a:latin typeface="+mn-ea"/>
              </a:rPr>
              <a:t>（</a:t>
            </a:r>
            <a:r>
              <a:rPr lang="en-US" altLang="zh-CN" sz="1600" i="0" u="none" strike="noStrike" kern="100" baseline="0" dirty="0" smtClean="0">
                <a:latin typeface="+mn-ea"/>
              </a:rPr>
              <a:t>1</a:t>
            </a:r>
            <a:r>
              <a:rPr lang="zh-CN" altLang="en-US" sz="1600" i="0" u="none" strike="noStrike" kern="100" baseline="0" dirty="0" smtClean="0">
                <a:latin typeface="+mn-ea"/>
              </a:rPr>
              <a:t>）选定单个文件或文件夹</a:t>
            </a:r>
            <a:r>
              <a:rPr lang="zh-CN" altLang="en-US" sz="1600" kern="100" dirty="0">
                <a:latin typeface="+mn-ea"/>
              </a:rPr>
              <a:t>。</a:t>
            </a:r>
            <a:r>
              <a:rPr lang="en-US" altLang="zh-CN" sz="1600" i="0" u="none" strike="noStrike" kern="100" baseline="0" dirty="0" smtClean="0">
                <a:latin typeface="+mn-ea"/>
              </a:rPr>
              <a:t>		</a:t>
            </a:r>
            <a:r>
              <a:rPr lang="zh-CN" altLang="en-US" sz="1600" i="0" u="none" strike="noStrike" kern="100" baseline="0" dirty="0" smtClean="0">
                <a:latin typeface="+mn-ea"/>
              </a:rPr>
              <a:t>（</a:t>
            </a:r>
            <a:r>
              <a:rPr lang="en-US" altLang="zh-CN" sz="1600" i="0" u="none" strike="noStrike" kern="100" baseline="0" dirty="0" smtClean="0">
                <a:latin typeface="+mn-ea"/>
              </a:rPr>
              <a:t>2</a:t>
            </a:r>
            <a:r>
              <a:rPr lang="zh-CN" altLang="en-US" sz="1600" i="0" u="none" strike="noStrike" kern="100" baseline="0" dirty="0" smtClean="0">
                <a:latin typeface="+mn-ea"/>
              </a:rPr>
              <a:t>）选定连续的多个文件或文件夹。</a:t>
            </a:r>
          </a:p>
          <a:p>
            <a:pPr lvl="3"/>
            <a:r>
              <a:rPr lang="zh-CN" altLang="en-US" sz="1600" i="0" u="none" strike="noStrike" kern="100" baseline="0" dirty="0" smtClean="0">
                <a:latin typeface="+mn-ea"/>
              </a:rPr>
              <a:t>（</a:t>
            </a:r>
            <a:r>
              <a:rPr lang="en-US" altLang="zh-CN" sz="1600" i="0" u="none" strike="noStrike" kern="100" baseline="0" dirty="0" smtClean="0">
                <a:latin typeface="+mn-ea"/>
              </a:rPr>
              <a:t>3</a:t>
            </a:r>
            <a:r>
              <a:rPr lang="zh-CN" altLang="en-US" sz="1600" i="0" u="none" strike="noStrike" kern="100" baseline="0" dirty="0" smtClean="0">
                <a:latin typeface="+mn-ea"/>
              </a:rPr>
              <a:t>）选定多个不连续的文件或文件夹。</a:t>
            </a:r>
            <a:r>
              <a:rPr lang="en-US" altLang="zh-CN" sz="1600" i="0" u="none" strike="noStrike" kern="100" baseline="0" dirty="0" smtClean="0">
                <a:latin typeface="+mn-ea"/>
              </a:rPr>
              <a:t>	</a:t>
            </a:r>
            <a:r>
              <a:rPr lang="zh-CN" altLang="en-US" sz="1600" i="0" u="none" strike="noStrike" kern="100" baseline="0" dirty="0" smtClean="0">
                <a:latin typeface="+mn-ea"/>
              </a:rPr>
              <a:t>（</a:t>
            </a:r>
            <a:r>
              <a:rPr lang="en-US" altLang="zh-CN" sz="1600" i="0" u="none" strike="noStrike" kern="100" baseline="0" dirty="0" smtClean="0">
                <a:latin typeface="+mn-ea"/>
              </a:rPr>
              <a:t>4</a:t>
            </a:r>
            <a:r>
              <a:rPr lang="zh-CN" altLang="en-US" sz="1600" i="0" u="none" strike="noStrike" kern="100" baseline="0" dirty="0" smtClean="0">
                <a:latin typeface="+mn-ea"/>
              </a:rPr>
              <a:t>）全部选定。</a:t>
            </a:r>
            <a:endParaRPr lang="en-US" altLang="zh-CN" sz="1600" i="0" u="none" strike="noStrike" kern="100" baseline="0" dirty="0" smtClean="0">
              <a:latin typeface="+mn-ea"/>
            </a:endParaRPr>
          </a:p>
          <a:p>
            <a:pPr lvl="3"/>
            <a:r>
              <a:rPr lang="zh-CN" altLang="en-US" sz="1600" i="0" u="none" strike="noStrike" kern="100" baseline="0" dirty="0" smtClean="0">
                <a:latin typeface="+mn-ea"/>
              </a:rPr>
              <a:t>（</a:t>
            </a:r>
            <a:r>
              <a:rPr lang="en-US" altLang="zh-CN" sz="1600" i="0" u="none" strike="noStrike" kern="100" baseline="0" dirty="0" smtClean="0">
                <a:latin typeface="+mn-ea"/>
              </a:rPr>
              <a:t>5</a:t>
            </a:r>
            <a:r>
              <a:rPr lang="zh-CN" altLang="en-US" sz="1600" i="0" u="none" strike="noStrike" kern="100" baseline="0" dirty="0" smtClean="0">
                <a:latin typeface="+mn-ea"/>
              </a:rPr>
              <a:t>）取消选定</a:t>
            </a:r>
            <a:r>
              <a:rPr lang="zh-CN" altLang="en-US" sz="1600" i="0" u="none" strike="noStrike" kern="100" baseline="0" dirty="0" smtClean="0">
                <a:latin typeface="+mn-ea"/>
              </a:rPr>
              <a:t>。</a:t>
            </a:r>
            <a:endParaRPr lang="en-US" altLang="zh-CN" sz="1600" kern="100" dirty="0">
              <a:latin typeface="+mn-ea"/>
            </a:endParaRPr>
          </a:p>
          <a:p>
            <a:pPr marL="0" lvl="3" indent="0">
              <a:buNone/>
            </a:pPr>
            <a:r>
              <a:rPr lang="en-US" altLang="zh-CN" sz="1600" b="1" i="0" u="none" strike="noStrike" kern="100" baseline="0" dirty="0" smtClean="0">
                <a:latin typeface="+mn-ea"/>
              </a:rPr>
              <a:t> 2</a:t>
            </a:r>
            <a:r>
              <a:rPr lang="en-US" altLang="zh-CN" sz="1600" b="1" i="0" u="none" strike="noStrike" kern="100" baseline="0" dirty="0" smtClean="0">
                <a:latin typeface="+mn-ea"/>
              </a:rPr>
              <a:t>. </a:t>
            </a:r>
            <a:r>
              <a:rPr lang="zh-CN" altLang="en-US" sz="1600" b="1" i="0" u="none" strike="noStrike" kern="100" baseline="0" dirty="0" smtClean="0">
                <a:latin typeface="+mn-ea"/>
              </a:rPr>
              <a:t>设置文件或文件夹的属性</a:t>
            </a:r>
          </a:p>
          <a:p>
            <a:pPr lvl="0"/>
            <a:r>
              <a:rPr lang="en-US" altLang="zh-CN" sz="1600" b="1" i="0" u="none" strike="noStrike" kern="100" baseline="0" dirty="0" smtClean="0">
                <a:latin typeface="+mn-ea"/>
              </a:rPr>
              <a:t>3. </a:t>
            </a:r>
            <a:r>
              <a:rPr lang="zh-CN" altLang="en-US" sz="1600" b="1" i="0" u="none" strike="noStrike" kern="100" baseline="0" dirty="0" smtClean="0">
                <a:latin typeface="+mn-ea"/>
              </a:rPr>
              <a:t>新建文件夹</a:t>
            </a:r>
          </a:p>
          <a:p>
            <a:pPr lvl="0"/>
            <a:r>
              <a:rPr lang="en-US" altLang="zh-CN" sz="1600" b="1" i="0" u="none" strike="noStrike" kern="100" baseline="0" dirty="0" smtClean="0">
                <a:latin typeface="+mn-ea"/>
              </a:rPr>
              <a:t>4. </a:t>
            </a:r>
            <a:r>
              <a:rPr lang="zh-CN" altLang="en-US" sz="1600" b="1" i="0" u="none" strike="noStrike" kern="100" baseline="0" dirty="0" smtClean="0">
                <a:latin typeface="+mn-ea"/>
              </a:rPr>
              <a:t>新建文件</a:t>
            </a:r>
          </a:p>
          <a:p>
            <a:pPr lvl="0"/>
            <a:r>
              <a:rPr lang="en-US" altLang="zh-CN" sz="1600" b="1" i="0" u="none" strike="noStrike" kern="100" baseline="0" dirty="0" smtClean="0">
                <a:latin typeface="+mn-ea"/>
              </a:rPr>
              <a:t>5. </a:t>
            </a:r>
            <a:r>
              <a:rPr lang="zh-CN" altLang="en-US" sz="1600" b="1" i="0" u="none" strike="noStrike" kern="100" baseline="0" dirty="0" smtClean="0">
                <a:latin typeface="+mn-ea"/>
              </a:rPr>
              <a:t>复制文件或文件夹</a:t>
            </a:r>
          </a:p>
          <a:p>
            <a:pPr lvl="0"/>
            <a:r>
              <a:rPr lang="en-US" altLang="zh-CN" sz="1600" b="1" i="0" u="none" strike="noStrike" kern="100" baseline="0" dirty="0" smtClean="0">
                <a:latin typeface="+mn-ea"/>
              </a:rPr>
              <a:t>6. </a:t>
            </a:r>
            <a:r>
              <a:rPr lang="zh-CN" altLang="en-US" sz="1600" b="1" i="0" u="none" strike="noStrike" kern="100" baseline="0" dirty="0" smtClean="0">
                <a:latin typeface="+mn-ea"/>
              </a:rPr>
              <a:t>移动文件或文件夹</a:t>
            </a:r>
          </a:p>
        </p:txBody>
      </p:sp>
    </p:spTree>
    <p:extLst>
      <p:ext uri="{BB962C8B-B14F-4D97-AF65-F5344CB8AC3E}">
        <p14:creationId xmlns:p14="http://schemas.microsoft.com/office/powerpoint/2010/main" val="3677563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2.3.3  </a:t>
            </a:r>
            <a:r>
              <a:rPr lang="zh-CN" altLang="en-US" sz="3200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文件和文件夹管理</a:t>
            </a:r>
            <a:endParaRPr lang="zh-CN" altLang="en-US" sz="32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3"/>
            <a:ext cx="10058400" cy="4480925"/>
          </a:xfrm>
        </p:spPr>
        <p:txBody>
          <a:bodyPr>
            <a:normAutofit/>
          </a:bodyPr>
          <a:lstStyle/>
          <a:p>
            <a:pPr lvl="0"/>
            <a:r>
              <a:rPr lang="en-US" altLang="zh-CN" sz="1600" b="1" i="0" u="none" strike="noStrike" kern="100" baseline="0" dirty="0" smtClean="0">
                <a:latin typeface="+mn-ea"/>
              </a:rPr>
              <a:t>7. </a:t>
            </a:r>
            <a:r>
              <a:rPr lang="zh-CN" altLang="en-US" sz="1600" b="1" i="0" u="none" strike="noStrike" kern="100" baseline="0" dirty="0" smtClean="0">
                <a:latin typeface="+mn-ea"/>
              </a:rPr>
              <a:t>删除文件或</a:t>
            </a:r>
            <a:r>
              <a:rPr lang="zh-CN" altLang="en-US" sz="1600" b="1" i="0" u="none" strike="noStrike" kern="100" baseline="0" dirty="0" smtClean="0">
                <a:latin typeface="+mn-ea"/>
              </a:rPr>
              <a:t>文件夹</a:t>
            </a:r>
            <a:endParaRPr lang="en-US" altLang="zh-CN" sz="1600" b="1" i="0" u="none" strike="noStrike" kern="100" baseline="0" dirty="0" smtClean="0">
              <a:latin typeface="+mn-ea"/>
            </a:endParaRPr>
          </a:p>
          <a:p>
            <a:pPr lvl="0"/>
            <a:r>
              <a:rPr lang="zh-CN" altLang="en-US" sz="1600" i="0" u="none" strike="noStrike" kern="100" baseline="0" dirty="0" smtClean="0">
                <a:latin typeface="+mn-ea"/>
              </a:rPr>
              <a:t>（</a:t>
            </a:r>
            <a:r>
              <a:rPr lang="en-US" altLang="zh-CN" sz="1600" i="0" u="none" strike="noStrike" kern="100" baseline="0" dirty="0" smtClean="0">
                <a:latin typeface="+mn-ea"/>
              </a:rPr>
              <a:t>1</a:t>
            </a:r>
            <a:r>
              <a:rPr lang="zh-CN" altLang="en-US" sz="1600" i="0" u="none" strike="noStrike" kern="100" baseline="0" dirty="0" smtClean="0">
                <a:latin typeface="+mn-ea"/>
              </a:rPr>
              <a:t>）文件或文件夹的删除。</a:t>
            </a:r>
            <a:r>
              <a:rPr lang="en-US" altLang="zh-CN" sz="1600" i="0" u="none" strike="noStrike" kern="100" baseline="0" dirty="0" smtClean="0">
                <a:latin typeface="+mn-ea"/>
              </a:rPr>
              <a:t>	   </a:t>
            </a:r>
            <a:r>
              <a:rPr lang="zh-CN" altLang="en-US" sz="1600" i="0" u="none" strike="noStrike" kern="100" baseline="0" dirty="0" smtClean="0">
                <a:latin typeface="+mn-ea"/>
              </a:rPr>
              <a:t>（</a:t>
            </a:r>
            <a:r>
              <a:rPr lang="en-US" altLang="zh-CN" sz="1600" i="0" u="none" strike="noStrike" kern="100" baseline="0" dirty="0" smtClean="0">
                <a:latin typeface="+mn-ea"/>
              </a:rPr>
              <a:t>2</a:t>
            </a:r>
            <a:r>
              <a:rPr lang="zh-CN" altLang="en-US" sz="1600" i="0" u="none" strike="noStrike" kern="100" baseline="0" dirty="0" smtClean="0">
                <a:latin typeface="+mn-ea"/>
              </a:rPr>
              <a:t>）回收站的相关操作。</a:t>
            </a:r>
            <a:endParaRPr lang="en-US" altLang="zh-CN" sz="1600" kern="100" dirty="0">
              <a:latin typeface="+mn-ea"/>
            </a:endParaRPr>
          </a:p>
          <a:p>
            <a:r>
              <a:rPr lang="en-US" altLang="zh-CN" sz="1600" b="1" kern="100" dirty="0">
                <a:latin typeface="+mn-ea"/>
              </a:rPr>
              <a:t>8. </a:t>
            </a:r>
            <a:r>
              <a:rPr lang="zh-CN" altLang="en-US" sz="1600" b="1" kern="100" dirty="0">
                <a:latin typeface="+mn-ea"/>
              </a:rPr>
              <a:t>重命名文件或文件夹</a:t>
            </a:r>
          </a:p>
          <a:p>
            <a:pPr lvl="0"/>
            <a:r>
              <a:rPr lang="en-US" altLang="zh-CN" sz="1600" b="1" i="0" u="none" strike="noStrike" kern="100" baseline="0" dirty="0" smtClean="0">
                <a:latin typeface="+mn-ea"/>
              </a:rPr>
              <a:t>9. </a:t>
            </a:r>
            <a:r>
              <a:rPr lang="zh-CN" altLang="en-US" sz="1600" b="1" kern="100" dirty="0">
                <a:latin typeface="+mn-ea"/>
              </a:rPr>
              <a:t>创建</a:t>
            </a:r>
            <a:r>
              <a:rPr lang="zh-CN" altLang="en-US" sz="1600" b="1" kern="100" dirty="0" smtClean="0">
                <a:latin typeface="+mn-ea"/>
              </a:rPr>
              <a:t>快捷方式</a:t>
            </a:r>
            <a:endParaRPr lang="en-US" altLang="zh-CN" sz="1600" b="1" kern="100" dirty="0" smtClean="0">
              <a:latin typeface="+mn-ea"/>
            </a:endParaRPr>
          </a:p>
          <a:p>
            <a:pPr lvl="0"/>
            <a:r>
              <a:rPr lang="en-US" altLang="zh-CN" sz="1600" b="1" i="0" u="none" strike="noStrike" kern="100" baseline="0" dirty="0" smtClean="0">
                <a:latin typeface="+mn-ea"/>
              </a:rPr>
              <a:t>10. </a:t>
            </a:r>
            <a:r>
              <a:rPr lang="zh-CN" altLang="en-US" sz="1600" b="1" i="0" u="none" strike="noStrike" kern="100" baseline="0" dirty="0" smtClean="0">
                <a:latin typeface="+mn-ea"/>
              </a:rPr>
              <a:t>搜索文件或文件夹</a:t>
            </a:r>
            <a:endParaRPr lang="en-US" altLang="zh-CN" sz="1600" b="1" i="0" u="none" strike="noStrike" kern="100" baseline="0" dirty="0" smtClean="0">
              <a:latin typeface="+mn-ea"/>
            </a:endParaRPr>
          </a:p>
          <a:p>
            <a:r>
              <a:rPr lang="zh-CN" altLang="zh-CN" sz="1600" dirty="0">
                <a:latin typeface="+mn-ea"/>
              </a:rPr>
              <a:t>（</a:t>
            </a:r>
            <a:r>
              <a:rPr lang="en-US" altLang="zh-CN" sz="1600" dirty="0">
                <a:latin typeface="+mn-ea"/>
              </a:rPr>
              <a:t>1</a:t>
            </a:r>
            <a:r>
              <a:rPr lang="zh-CN" altLang="zh-CN" sz="1600" dirty="0">
                <a:latin typeface="+mn-ea"/>
              </a:rPr>
              <a:t>）使用</a:t>
            </a:r>
            <a:r>
              <a:rPr lang="en-US" altLang="zh-CN" sz="1600" dirty="0">
                <a:latin typeface="+mn-ea"/>
              </a:rPr>
              <a:t>“</a:t>
            </a:r>
            <a:r>
              <a:rPr lang="zh-CN" altLang="zh-CN" sz="1600" dirty="0">
                <a:latin typeface="+mn-ea"/>
              </a:rPr>
              <a:t>开始</a:t>
            </a:r>
            <a:r>
              <a:rPr lang="en-US" altLang="zh-CN" sz="1600" dirty="0">
                <a:latin typeface="+mn-ea"/>
              </a:rPr>
              <a:t>”</a:t>
            </a:r>
            <a:r>
              <a:rPr lang="zh-CN" altLang="zh-CN" sz="1600" dirty="0">
                <a:latin typeface="+mn-ea"/>
              </a:rPr>
              <a:t>菜单中的</a:t>
            </a:r>
            <a:r>
              <a:rPr lang="en-US" altLang="zh-CN" sz="1600" dirty="0">
                <a:latin typeface="+mn-ea"/>
              </a:rPr>
              <a:t>“</a:t>
            </a:r>
            <a:r>
              <a:rPr lang="zh-CN" altLang="zh-CN" sz="1600" dirty="0">
                <a:latin typeface="+mn-ea"/>
              </a:rPr>
              <a:t>搜索</a:t>
            </a:r>
            <a:r>
              <a:rPr lang="en-US" altLang="zh-CN" sz="1600" dirty="0">
                <a:latin typeface="+mn-ea"/>
              </a:rPr>
              <a:t>”</a:t>
            </a:r>
            <a:r>
              <a:rPr lang="zh-CN" altLang="zh-CN" sz="1600" dirty="0">
                <a:latin typeface="+mn-ea"/>
              </a:rPr>
              <a:t>框。</a:t>
            </a:r>
          </a:p>
          <a:p>
            <a:r>
              <a:rPr lang="zh-CN" altLang="zh-CN" sz="1600" dirty="0">
                <a:latin typeface="+mn-ea"/>
              </a:rPr>
              <a:t>（</a:t>
            </a:r>
            <a:r>
              <a:rPr lang="en-US" altLang="zh-CN" sz="1600" dirty="0">
                <a:latin typeface="+mn-ea"/>
              </a:rPr>
              <a:t>2</a:t>
            </a:r>
            <a:r>
              <a:rPr lang="zh-CN" altLang="zh-CN" sz="1600" dirty="0">
                <a:latin typeface="+mn-ea"/>
              </a:rPr>
              <a:t>）使用</a:t>
            </a:r>
            <a:r>
              <a:rPr lang="en-US" altLang="zh-CN" sz="1600" dirty="0">
                <a:latin typeface="+mn-ea"/>
              </a:rPr>
              <a:t>“</a:t>
            </a:r>
            <a:r>
              <a:rPr lang="zh-CN" altLang="zh-CN" sz="1600" dirty="0">
                <a:latin typeface="+mn-ea"/>
              </a:rPr>
              <a:t>此电脑</a:t>
            </a:r>
            <a:r>
              <a:rPr lang="en-US" altLang="zh-CN" sz="1600" dirty="0">
                <a:latin typeface="+mn-ea"/>
              </a:rPr>
              <a:t>”</a:t>
            </a:r>
            <a:r>
              <a:rPr lang="zh-CN" altLang="zh-CN" sz="1600" dirty="0">
                <a:latin typeface="+mn-ea"/>
              </a:rPr>
              <a:t>窗口右上角的</a:t>
            </a:r>
            <a:r>
              <a:rPr lang="en-US" altLang="zh-CN" sz="1600" dirty="0">
                <a:latin typeface="+mn-ea"/>
              </a:rPr>
              <a:t>“</a:t>
            </a:r>
            <a:r>
              <a:rPr lang="zh-CN" altLang="zh-CN" sz="1600" dirty="0">
                <a:latin typeface="+mn-ea"/>
              </a:rPr>
              <a:t>搜索</a:t>
            </a:r>
            <a:r>
              <a:rPr lang="en-US" altLang="zh-CN" sz="1600" dirty="0">
                <a:latin typeface="+mn-ea"/>
              </a:rPr>
              <a:t>”</a:t>
            </a:r>
            <a:r>
              <a:rPr lang="zh-CN" altLang="zh-CN" sz="1600" dirty="0">
                <a:latin typeface="+mn-ea"/>
              </a:rPr>
              <a:t>框。</a:t>
            </a:r>
          </a:p>
          <a:p>
            <a:r>
              <a:rPr lang="en-US" altLang="zh-CN" sz="1600" b="1" dirty="0">
                <a:latin typeface="+mn-ea"/>
              </a:rPr>
              <a:t>11. </a:t>
            </a:r>
            <a:r>
              <a:rPr lang="zh-CN" altLang="zh-CN" sz="1600" b="1" dirty="0">
                <a:latin typeface="+mn-ea"/>
              </a:rPr>
              <a:t>文件的压缩</a:t>
            </a:r>
          </a:p>
          <a:p>
            <a:pPr lvl="0"/>
            <a:endParaRPr lang="zh-CN" altLang="en-US" b="1" i="0" u="none" strike="noStrike" kern="100" baseline="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030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1" i="0" u="none" strike="noStrike" kern="22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2.4  Windows 10</a:t>
            </a:r>
            <a:r>
              <a:rPr lang="zh-CN" altLang="en-US" b="1" i="0" u="none" strike="noStrike" kern="22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控制面板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R="0" lvl="0" rtl="0"/>
            <a:r>
              <a:rPr lang="en-US" altLang="zh-CN" sz="2800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2.4.1 </a:t>
            </a:r>
            <a:r>
              <a:rPr lang="zh-CN" altLang="en-US" sz="2800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 时钟和区域</a:t>
            </a:r>
            <a:endParaRPr lang="en-US" altLang="zh-CN" sz="2800" b="1" i="0" u="none" strike="noStrike" kern="100" baseline="0" dirty="0" smtClean="0"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r>
              <a:rPr lang="en-US" altLang="zh-CN" sz="1900" b="1" dirty="0"/>
              <a:t>1. </a:t>
            </a:r>
            <a:r>
              <a:rPr lang="zh-CN" altLang="zh-CN" sz="1900" b="1" dirty="0"/>
              <a:t>日期和时间设置</a:t>
            </a:r>
          </a:p>
          <a:p>
            <a:r>
              <a:rPr lang="en-US" altLang="zh-CN" sz="1900" b="1" dirty="0"/>
              <a:t>2. </a:t>
            </a:r>
            <a:r>
              <a:rPr lang="zh-CN" altLang="zh-CN" sz="1900" b="1" dirty="0"/>
              <a:t>区域</a:t>
            </a:r>
            <a:r>
              <a:rPr lang="zh-CN" altLang="zh-CN" sz="1900" b="1" dirty="0" smtClean="0"/>
              <a:t>设置</a:t>
            </a:r>
            <a:endParaRPr lang="en-US" altLang="zh-CN" sz="1900" b="1" i="0" u="none" strike="noStrike" kern="100" baseline="0" dirty="0" smtClean="0"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r>
              <a:rPr lang="en-US" altLang="zh-CN" sz="2800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2.4.2  </a:t>
            </a:r>
            <a:r>
              <a:rPr lang="zh-CN" altLang="zh-CN" sz="2800" b="1" kern="100" dirty="0">
                <a:latin typeface="Arial" panose="020B0604020202020204" pitchFamily="34" charset="0"/>
                <a:ea typeface="黑体" panose="02010609060101010101" pitchFamily="49" charset="-122"/>
              </a:rPr>
              <a:t>硬件和声音 </a:t>
            </a:r>
          </a:p>
          <a:p>
            <a:r>
              <a:rPr lang="en-US" altLang="zh-CN" sz="1900" b="1" dirty="0"/>
              <a:t>1. </a:t>
            </a:r>
            <a:r>
              <a:rPr lang="zh-CN" altLang="zh-CN" sz="1900" b="1" dirty="0"/>
              <a:t>鼠标的设置</a:t>
            </a:r>
          </a:p>
          <a:p>
            <a:r>
              <a:rPr lang="en-US" altLang="zh-CN" sz="1900" b="1" dirty="0"/>
              <a:t>2. </a:t>
            </a:r>
            <a:r>
              <a:rPr lang="zh-CN" altLang="zh-CN" sz="1900" b="1" dirty="0"/>
              <a:t>设备管理器</a:t>
            </a:r>
          </a:p>
          <a:p>
            <a:r>
              <a:rPr lang="en-US" altLang="zh-CN" sz="1900" b="1" dirty="0"/>
              <a:t>3. </a:t>
            </a:r>
            <a:r>
              <a:rPr lang="zh-CN" altLang="zh-CN" sz="1900" b="1" dirty="0"/>
              <a:t>多媒体属性设置</a:t>
            </a:r>
          </a:p>
          <a:p>
            <a:r>
              <a:rPr lang="zh-CN" altLang="zh-CN" sz="1900" dirty="0"/>
              <a:t>（</a:t>
            </a:r>
            <a:r>
              <a:rPr lang="en-US" altLang="zh-CN" sz="1900" dirty="0"/>
              <a:t>1</a:t>
            </a:r>
            <a:r>
              <a:rPr lang="zh-CN" altLang="zh-CN" sz="1900" dirty="0"/>
              <a:t>）设置音量合成器。</a:t>
            </a:r>
          </a:p>
          <a:p>
            <a:r>
              <a:rPr lang="zh-CN" altLang="zh-CN" sz="1900" dirty="0"/>
              <a:t>（</a:t>
            </a:r>
            <a:r>
              <a:rPr lang="en-US" altLang="zh-CN" sz="1900" dirty="0"/>
              <a:t>2</a:t>
            </a:r>
            <a:r>
              <a:rPr lang="zh-CN" altLang="zh-CN" sz="1900" dirty="0"/>
              <a:t>）设置播放设备。</a:t>
            </a:r>
          </a:p>
          <a:p>
            <a:r>
              <a:rPr lang="zh-CN" altLang="zh-CN" sz="1900" dirty="0"/>
              <a:t>（</a:t>
            </a:r>
            <a:r>
              <a:rPr lang="en-US" altLang="zh-CN" sz="1900" dirty="0"/>
              <a:t>3</a:t>
            </a:r>
            <a:r>
              <a:rPr lang="zh-CN" altLang="zh-CN" sz="1900" dirty="0"/>
              <a:t>）设置录音设备。</a:t>
            </a:r>
          </a:p>
          <a:p>
            <a:r>
              <a:rPr lang="zh-CN" altLang="zh-CN" sz="1900" dirty="0"/>
              <a:t>（</a:t>
            </a:r>
            <a:r>
              <a:rPr lang="en-US" altLang="zh-CN" sz="1900" dirty="0"/>
              <a:t>4</a:t>
            </a:r>
            <a:r>
              <a:rPr lang="zh-CN" altLang="zh-CN" sz="1900" dirty="0"/>
              <a:t>）设置声音主题。</a:t>
            </a:r>
            <a:endParaRPr lang="zh-CN" altLang="en-US" sz="1900" b="1" i="0" u="none" strike="noStrike" kern="100" baseline="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589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2.4.3</a:t>
            </a:r>
            <a:r>
              <a:rPr lang="zh-CN" altLang="en-US" sz="3200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  添加或删除应用程序</a:t>
            </a:r>
            <a:endParaRPr lang="zh-CN" altLang="en-US" sz="32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600" b="1" dirty="0">
                <a:latin typeface="+mn-ea"/>
              </a:rPr>
              <a:t>1</a:t>
            </a:r>
            <a:r>
              <a:rPr lang="zh-CN" altLang="zh-CN" sz="1600" b="1" dirty="0">
                <a:latin typeface="+mn-ea"/>
              </a:rPr>
              <a:t>．在</a:t>
            </a:r>
            <a:r>
              <a:rPr lang="en-US" altLang="zh-CN" sz="1600" b="1" dirty="0">
                <a:latin typeface="+mn-ea"/>
              </a:rPr>
              <a:t>Windows</a:t>
            </a:r>
            <a:r>
              <a:rPr lang="zh-CN" altLang="zh-CN" sz="1600" b="1" dirty="0">
                <a:latin typeface="+mn-ea"/>
              </a:rPr>
              <a:t>中安装应用程序</a:t>
            </a:r>
          </a:p>
          <a:p>
            <a:r>
              <a:rPr lang="en-US" altLang="zh-CN" sz="1600" b="1" dirty="0">
                <a:latin typeface="+mn-ea"/>
              </a:rPr>
              <a:t>2</a:t>
            </a:r>
            <a:r>
              <a:rPr lang="zh-CN" altLang="zh-CN" sz="1600" b="1" dirty="0">
                <a:latin typeface="+mn-ea"/>
              </a:rPr>
              <a:t>．卸载或更改应用程序</a:t>
            </a:r>
          </a:p>
          <a:p>
            <a:r>
              <a:rPr lang="zh-CN" altLang="zh-CN" sz="1600" dirty="0">
                <a:latin typeface="+mn-ea"/>
              </a:rPr>
              <a:t>（</a:t>
            </a:r>
            <a:r>
              <a:rPr lang="en-US" altLang="zh-CN" sz="1600" dirty="0">
                <a:latin typeface="+mn-ea"/>
              </a:rPr>
              <a:t>1</a:t>
            </a:r>
            <a:r>
              <a:rPr lang="zh-CN" altLang="zh-CN" sz="1600" dirty="0">
                <a:latin typeface="+mn-ea"/>
              </a:rPr>
              <a:t>）大多数软件在安装时都会生成一个卸载程序，必须运行卸载程序，才能将软件彻底删除。在“开始”</a:t>
            </a:r>
            <a:r>
              <a:rPr lang="zh-CN" altLang="zh-CN" sz="1600" dirty="0" smtClean="0">
                <a:latin typeface="+mn-ea"/>
              </a:rPr>
              <a:t>菜单</a:t>
            </a:r>
            <a:endParaRPr lang="en-US" altLang="zh-CN" sz="1600" dirty="0" smtClean="0">
              <a:latin typeface="+mn-ea"/>
            </a:endParaRPr>
          </a:p>
          <a:p>
            <a:r>
              <a:rPr lang="zh-CN" altLang="zh-CN" sz="1600" dirty="0" smtClean="0">
                <a:latin typeface="+mn-ea"/>
              </a:rPr>
              <a:t>中</a:t>
            </a:r>
            <a:r>
              <a:rPr lang="zh-CN" altLang="zh-CN" sz="1600" dirty="0">
                <a:latin typeface="+mn-ea"/>
              </a:rPr>
              <a:t>找到要卸载的应用程序，单击“卸载”，即可快速卸载不需要的应用程序。</a:t>
            </a:r>
          </a:p>
          <a:p>
            <a:r>
              <a:rPr lang="zh-CN" altLang="zh-CN" sz="1600" dirty="0">
                <a:latin typeface="+mn-ea"/>
              </a:rPr>
              <a:t>（</a:t>
            </a:r>
            <a:r>
              <a:rPr lang="en-US" altLang="zh-CN" sz="1600" dirty="0">
                <a:latin typeface="+mn-ea"/>
              </a:rPr>
              <a:t>2</a:t>
            </a:r>
            <a:r>
              <a:rPr lang="zh-CN" altLang="zh-CN" sz="1600" dirty="0">
                <a:latin typeface="+mn-ea"/>
              </a:rPr>
              <a:t>）</a:t>
            </a:r>
            <a:r>
              <a:rPr lang="en-US" altLang="zh-CN" sz="1600" dirty="0">
                <a:latin typeface="+mn-ea"/>
              </a:rPr>
              <a:t>Windows 10</a:t>
            </a:r>
            <a:r>
              <a:rPr lang="zh-CN" altLang="zh-CN" sz="1600" dirty="0">
                <a:latin typeface="+mn-ea"/>
              </a:rPr>
              <a:t>提供了</a:t>
            </a:r>
            <a:r>
              <a:rPr lang="en-US" altLang="zh-CN" sz="1600" dirty="0">
                <a:latin typeface="+mn-ea"/>
              </a:rPr>
              <a:t>“</a:t>
            </a:r>
            <a:r>
              <a:rPr lang="zh-CN" altLang="zh-CN" sz="1600" dirty="0">
                <a:latin typeface="+mn-ea"/>
              </a:rPr>
              <a:t>卸载</a:t>
            </a:r>
            <a:r>
              <a:rPr lang="en-US" altLang="zh-CN" sz="1600" dirty="0">
                <a:latin typeface="+mn-ea"/>
              </a:rPr>
              <a:t>/</a:t>
            </a:r>
            <a:r>
              <a:rPr lang="zh-CN" altLang="zh-CN" sz="1600" dirty="0">
                <a:latin typeface="+mn-ea"/>
              </a:rPr>
              <a:t>更改程序</a:t>
            </a:r>
            <a:r>
              <a:rPr lang="en-US" altLang="zh-CN" sz="1600" dirty="0">
                <a:latin typeface="+mn-ea"/>
              </a:rPr>
              <a:t>”</a:t>
            </a:r>
            <a:r>
              <a:rPr lang="zh-CN" altLang="zh-CN" sz="1600" dirty="0">
                <a:latin typeface="+mn-ea"/>
              </a:rPr>
              <a:t>功能，可以帮助用户完成软件的卸载和更改。在控制面板中选择</a:t>
            </a:r>
            <a:r>
              <a:rPr lang="en-US" altLang="zh-CN" sz="1600" dirty="0">
                <a:latin typeface="+mn-ea"/>
              </a:rPr>
              <a:t>“</a:t>
            </a:r>
            <a:r>
              <a:rPr lang="zh-CN" altLang="zh-CN" sz="1600" dirty="0" smtClean="0">
                <a:latin typeface="+mn-ea"/>
              </a:rPr>
              <a:t>程</a:t>
            </a:r>
            <a:endParaRPr lang="en-US" altLang="zh-CN" sz="1600" dirty="0" smtClean="0">
              <a:latin typeface="+mn-ea"/>
            </a:endParaRPr>
          </a:p>
          <a:p>
            <a:r>
              <a:rPr lang="zh-CN" altLang="zh-CN" sz="1600" dirty="0" smtClean="0">
                <a:latin typeface="+mn-ea"/>
              </a:rPr>
              <a:t>序</a:t>
            </a:r>
            <a:r>
              <a:rPr lang="en-US" altLang="zh-CN" sz="1600" dirty="0">
                <a:latin typeface="+mn-ea"/>
              </a:rPr>
              <a:t>”</a:t>
            </a:r>
            <a:r>
              <a:rPr lang="zh-CN" altLang="zh-CN" sz="1600" dirty="0">
                <a:latin typeface="+mn-ea"/>
              </a:rPr>
              <a:t>类别下的</a:t>
            </a:r>
            <a:r>
              <a:rPr lang="en-US" altLang="zh-CN" sz="1600" dirty="0">
                <a:latin typeface="+mn-ea"/>
              </a:rPr>
              <a:t>“</a:t>
            </a:r>
            <a:r>
              <a:rPr lang="zh-CN" altLang="zh-CN" sz="1600" dirty="0">
                <a:latin typeface="+mn-ea"/>
              </a:rPr>
              <a:t>卸载程序</a:t>
            </a:r>
            <a:r>
              <a:rPr lang="en-US" altLang="zh-CN" sz="1600" dirty="0">
                <a:latin typeface="+mn-ea"/>
              </a:rPr>
              <a:t>”</a:t>
            </a:r>
            <a:r>
              <a:rPr lang="zh-CN" altLang="zh-CN" sz="1600" dirty="0">
                <a:latin typeface="+mn-ea"/>
              </a:rPr>
              <a:t>，打开</a:t>
            </a:r>
            <a:r>
              <a:rPr lang="en-US" altLang="zh-CN" sz="1600" dirty="0">
                <a:latin typeface="+mn-ea"/>
              </a:rPr>
              <a:t>“</a:t>
            </a:r>
            <a:r>
              <a:rPr lang="zh-CN" altLang="zh-CN" sz="1600" dirty="0">
                <a:latin typeface="+mn-ea"/>
              </a:rPr>
              <a:t>卸载或更改程序</a:t>
            </a:r>
            <a:r>
              <a:rPr lang="en-US" altLang="zh-CN" sz="1600" dirty="0">
                <a:latin typeface="+mn-ea"/>
              </a:rPr>
              <a:t>”</a:t>
            </a:r>
            <a:r>
              <a:rPr lang="zh-CN" altLang="zh-CN" sz="1600" dirty="0">
                <a:latin typeface="+mn-ea"/>
              </a:rPr>
              <a:t>窗格，在此窗格中选择要卸载的程序，单击</a:t>
            </a:r>
            <a:r>
              <a:rPr lang="en-US" altLang="zh-CN" sz="1600" dirty="0">
                <a:latin typeface="+mn-ea"/>
              </a:rPr>
              <a:t>“</a:t>
            </a:r>
            <a:r>
              <a:rPr lang="zh-CN" altLang="zh-CN" sz="1600" dirty="0">
                <a:latin typeface="+mn-ea"/>
              </a:rPr>
              <a:t>卸载</a:t>
            </a:r>
            <a:r>
              <a:rPr lang="en-US" altLang="zh-CN" sz="1600" dirty="0">
                <a:latin typeface="+mn-ea"/>
              </a:rPr>
              <a:t>”</a:t>
            </a:r>
            <a:r>
              <a:rPr lang="zh-CN" altLang="zh-CN" sz="1600" dirty="0" smtClean="0">
                <a:latin typeface="+mn-ea"/>
              </a:rPr>
              <a:t>按钮</a:t>
            </a:r>
            <a:endParaRPr lang="en-US" altLang="zh-CN" sz="1600" dirty="0" smtClean="0">
              <a:latin typeface="+mn-ea"/>
            </a:endParaRPr>
          </a:p>
          <a:p>
            <a:r>
              <a:rPr lang="zh-CN" altLang="zh-CN" sz="1600" dirty="0" smtClean="0">
                <a:latin typeface="+mn-ea"/>
              </a:rPr>
              <a:t>即</a:t>
            </a:r>
            <a:r>
              <a:rPr lang="zh-CN" altLang="zh-CN" sz="1600" dirty="0">
                <a:latin typeface="+mn-ea"/>
              </a:rPr>
              <a:t>可卸载该程序。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67519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97280" y="798022"/>
            <a:ext cx="10058400" cy="939338"/>
          </a:xfrm>
        </p:spPr>
        <p:txBody>
          <a:bodyPr>
            <a:normAutofit/>
          </a:bodyPr>
          <a:lstStyle/>
          <a:p>
            <a:r>
              <a:rPr lang="en-US" altLang="zh-CN" sz="3200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2.4.4</a:t>
            </a:r>
            <a:r>
              <a:rPr lang="zh-CN" altLang="en-US" sz="3200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  配置系统账户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zh-CN" altLang="zh-CN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用户账户</a:t>
            </a:r>
          </a:p>
          <a:p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Windows 10</a:t>
            </a:r>
            <a:r>
              <a:rPr lang="zh-CN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操作系统中可以创建三种不同类型的账户，分别为： </a:t>
            </a:r>
          </a:p>
          <a:p>
            <a:r>
              <a:rPr lang="zh-CN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Administrator</a:t>
            </a:r>
            <a:r>
              <a:rPr lang="zh-CN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（管理员）账户。</a:t>
            </a:r>
          </a:p>
          <a:p>
            <a:r>
              <a:rPr lang="zh-CN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）标准用户账户。</a:t>
            </a:r>
          </a:p>
          <a:p>
            <a:r>
              <a:rPr lang="zh-CN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Guest</a:t>
            </a:r>
            <a:r>
              <a:rPr lang="zh-CN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（来宾）账户</a:t>
            </a:r>
            <a:r>
              <a:rPr lang="zh-CN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r>
              <a:rPr lang="en-US" altLang="zh-CN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zh-CN" altLang="zh-CN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创建和管理用户账户</a:t>
            </a:r>
          </a:p>
          <a:p>
            <a:r>
              <a:rPr lang="zh-CN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）创建用户账户。</a:t>
            </a:r>
          </a:p>
          <a:p>
            <a:r>
              <a:rPr lang="zh-CN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）用户账户属性。</a:t>
            </a:r>
          </a:p>
          <a:p>
            <a:r>
              <a:rPr lang="zh-CN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）更改账户类型。</a:t>
            </a:r>
          </a:p>
          <a:p>
            <a:r>
              <a:rPr lang="zh-CN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）删除或禁用用户账户。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02330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400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2.5  Windows10</a:t>
            </a:r>
            <a:r>
              <a:rPr lang="zh-CN" altLang="en-US" sz="4400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的磁盘管理和维护</a:t>
            </a:r>
            <a:endParaRPr lang="zh-CN" altLang="en-US" sz="44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 dirty="0"/>
              <a:t>2.5.1  </a:t>
            </a:r>
            <a:r>
              <a:rPr lang="zh-CN" altLang="zh-CN" sz="2800" dirty="0"/>
              <a:t>磁盘管理 </a:t>
            </a:r>
          </a:p>
          <a:p>
            <a:r>
              <a:rPr lang="en-US" altLang="zh-CN" sz="1600" b="1" dirty="0"/>
              <a:t>1</a:t>
            </a:r>
            <a:r>
              <a:rPr lang="zh-CN" altLang="zh-CN" sz="1600" b="1" dirty="0"/>
              <a:t>．磁盘的格式化和磁盘卷标设置</a:t>
            </a:r>
          </a:p>
          <a:p>
            <a:r>
              <a:rPr lang="en-US" altLang="zh-CN" sz="1600" b="1" dirty="0"/>
              <a:t>2</a:t>
            </a:r>
            <a:r>
              <a:rPr lang="zh-CN" altLang="zh-CN" sz="1600" b="1" dirty="0"/>
              <a:t>．查看磁盘属性</a:t>
            </a:r>
          </a:p>
          <a:p>
            <a:r>
              <a:rPr lang="en-US" altLang="zh-CN" sz="1600" b="1" dirty="0"/>
              <a:t>3</a:t>
            </a:r>
            <a:r>
              <a:rPr lang="zh-CN" altLang="zh-CN" sz="1600" b="1" dirty="0"/>
              <a:t>．检查磁盘错误</a:t>
            </a:r>
          </a:p>
          <a:p>
            <a:r>
              <a:rPr lang="en-US" altLang="zh-CN" sz="1600" b="1" dirty="0"/>
              <a:t>4. </a:t>
            </a:r>
            <a:r>
              <a:rPr lang="en-US" altLang="zh-CN" sz="1600" b="1" dirty="0" smtClean="0"/>
              <a:t>  </a:t>
            </a:r>
            <a:r>
              <a:rPr lang="zh-CN" altLang="zh-CN" sz="1600" b="1" dirty="0" smtClean="0"/>
              <a:t>清理</a:t>
            </a:r>
            <a:r>
              <a:rPr lang="zh-CN" altLang="zh-CN" sz="1600" b="1" dirty="0"/>
              <a:t>磁盘</a:t>
            </a:r>
          </a:p>
          <a:p>
            <a:r>
              <a:rPr lang="en-US" altLang="zh-CN" sz="2800" dirty="0"/>
              <a:t>2.5.2  </a:t>
            </a:r>
            <a:r>
              <a:rPr lang="zh-CN" altLang="zh-CN" sz="2800" dirty="0"/>
              <a:t>磁盘碎片整理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11877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1" i="0" u="none" strike="noStrike" kern="22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2.6  Windows 10</a:t>
            </a:r>
            <a:r>
              <a:rPr lang="zh-CN" altLang="en-US" b="1" i="0" u="none" strike="noStrike" kern="22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的实用工具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b="1" dirty="0"/>
              <a:t>2.6.1  </a:t>
            </a:r>
            <a:r>
              <a:rPr lang="zh-CN" altLang="zh-CN" b="1" dirty="0"/>
              <a:t>画图</a:t>
            </a:r>
          </a:p>
          <a:p>
            <a:r>
              <a:rPr lang="en-US" altLang="zh-CN" sz="1700" b="1" dirty="0"/>
              <a:t>1</a:t>
            </a:r>
            <a:r>
              <a:rPr lang="zh-CN" altLang="zh-CN" sz="1700" b="1" dirty="0"/>
              <a:t>．绘图区域</a:t>
            </a:r>
          </a:p>
          <a:p>
            <a:r>
              <a:rPr lang="en-US" altLang="zh-CN" sz="1700" b="1" dirty="0"/>
              <a:t>2</a:t>
            </a:r>
            <a:r>
              <a:rPr lang="zh-CN" altLang="zh-CN" sz="1700" b="1" dirty="0"/>
              <a:t>．快速访问工具栏</a:t>
            </a:r>
          </a:p>
          <a:p>
            <a:r>
              <a:rPr lang="en-US" altLang="zh-CN" sz="1700" b="1" dirty="0"/>
              <a:t>3</a:t>
            </a:r>
            <a:r>
              <a:rPr lang="zh-CN" altLang="zh-CN" sz="1700" b="1" dirty="0"/>
              <a:t>．图像处理</a:t>
            </a:r>
          </a:p>
          <a:p>
            <a:r>
              <a:rPr lang="en-US" altLang="zh-CN" sz="1700" b="1" dirty="0"/>
              <a:t>4</a:t>
            </a:r>
            <a:r>
              <a:rPr lang="zh-CN" altLang="zh-CN" sz="1700" b="1" dirty="0"/>
              <a:t>．保存图片</a:t>
            </a:r>
          </a:p>
          <a:p>
            <a:r>
              <a:rPr lang="en-US" altLang="zh-CN" b="1" dirty="0"/>
              <a:t>2.6.2  </a:t>
            </a:r>
            <a:r>
              <a:rPr lang="zh-CN" altLang="zh-CN" b="1" dirty="0"/>
              <a:t>截图工具 </a:t>
            </a:r>
          </a:p>
          <a:p>
            <a:r>
              <a:rPr lang="zh-CN" altLang="zh-CN" sz="1700" dirty="0" smtClean="0"/>
              <a:t>任意格式截图：在屏幕中可以选择任意形状、任意范围区域，并将所选区域截取为图片。</a:t>
            </a:r>
          </a:p>
          <a:p>
            <a:r>
              <a:rPr lang="zh-CN" altLang="zh-CN" sz="1700" dirty="0" smtClean="0"/>
              <a:t>矩形</a:t>
            </a:r>
            <a:r>
              <a:rPr lang="zh-CN" altLang="zh-CN" sz="1700" dirty="0"/>
              <a:t>截图：将屏幕中任意部分截取为矩形图片。</a:t>
            </a:r>
          </a:p>
          <a:p>
            <a:r>
              <a:rPr lang="zh-CN" altLang="zh-CN" sz="1700" dirty="0"/>
              <a:t>窗口截图：将当前屏幕中打开的窗口截取为完整的图片。在截取窗口图片时，必须使窗口所有区域均在屏幕中显示出来。</a:t>
            </a:r>
          </a:p>
          <a:p>
            <a:r>
              <a:rPr lang="zh-CN" altLang="zh-CN" sz="1700" dirty="0"/>
              <a:t>全屏幕截图：将整个显示器屏幕中的图像截取为一张图片</a:t>
            </a:r>
            <a:r>
              <a:rPr lang="zh-CN" altLang="zh-CN" sz="1700" dirty="0" smtClean="0"/>
              <a:t>。</a:t>
            </a:r>
            <a:endParaRPr lang="en-US" altLang="zh-CN" sz="1700" dirty="0" smtClean="0"/>
          </a:p>
          <a:p>
            <a:endParaRPr lang="zh-CN" altLang="zh-CN" sz="1700" dirty="0"/>
          </a:p>
        </p:txBody>
      </p:sp>
    </p:spTree>
    <p:extLst>
      <p:ext uri="{BB962C8B-B14F-4D97-AF65-F5344CB8AC3E}">
        <p14:creationId xmlns:p14="http://schemas.microsoft.com/office/powerpoint/2010/main" val="17171340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sz="2400" b="1" dirty="0"/>
              <a:t>2.6.3  </a:t>
            </a:r>
            <a:r>
              <a:rPr lang="zh-CN" altLang="zh-CN" sz="2400" b="1" dirty="0"/>
              <a:t>写字板和记事本 </a:t>
            </a:r>
            <a:endParaRPr lang="en-US" altLang="zh-CN" sz="2400" b="1" dirty="0" smtClean="0"/>
          </a:p>
          <a:p>
            <a:r>
              <a:rPr lang="en-US" altLang="zh-CN" sz="1700" b="1" dirty="0" smtClean="0"/>
              <a:t>1</a:t>
            </a:r>
            <a:r>
              <a:rPr lang="en-US" altLang="zh-CN" sz="1700" b="1" dirty="0" smtClean="0"/>
              <a:t>. </a:t>
            </a:r>
            <a:r>
              <a:rPr lang="zh-CN" altLang="zh-CN" sz="1700" b="1" dirty="0" smtClean="0"/>
              <a:t>写字</a:t>
            </a:r>
            <a:r>
              <a:rPr lang="zh-CN" altLang="zh-CN" sz="1700" b="1" dirty="0"/>
              <a:t>板</a:t>
            </a:r>
          </a:p>
          <a:p>
            <a:r>
              <a:rPr lang="en-US" altLang="zh-CN" sz="1700" b="1" dirty="0"/>
              <a:t>2. </a:t>
            </a:r>
            <a:r>
              <a:rPr lang="zh-CN" altLang="zh-CN" sz="1700" b="1" dirty="0"/>
              <a:t>记事本 </a:t>
            </a:r>
          </a:p>
          <a:p>
            <a:r>
              <a:rPr lang="en-US" altLang="zh-CN" sz="2400" b="1" dirty="0"/>
              <a:t>2.6.4  </a:t>
            </a:r>
            <a:r>
              <a:rPr lang="zh-CN" altLang="zh-CN" sz="2400" b="1" dirty="0"/>
              <a:t>计算器</a:t>
            </a:r>
          </a:p>
          <a:p>
            <a:r>
              <a:rPr lang="en-US" altLang="zh-CN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Windows 10</a:t>
            </a:r>
            <a:r>
              <a:rPr lang="zh-CN" altLang="zh-CN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中的计算器有标准</a:t>
            </a:r>
            <a:r>
              <a:rPr lang="zh-CN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型计算器、科学型计算器、程序员型计算器和日期计算型计算器。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altLang="zh-CN" sz="2400" b="1" dirty="0"/>
              <a:t>2.6.5  </a:t>
            </a:r>
            <a:r>
              <a:rPr lang="zh-CN" altLang="zh-CN" sz="2400" b="1" dirty="0"/>
              <a:t>录音机</a:t>
            </a:r>
          </a:p>
          <a:p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Windows 10</a:t>
            </a:r>
            <a:r>
              <a:rPr lang="zh-CN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系统自带的“录音机”可用于录制麦克风等录音设备的声音，录音完成后将自动保存录音文件到</a:t>
            </a:r>
            <a:r>
              <a:rPr lang="zh-CN" altLang="zh-CN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电脑</a:t>
            </a:r>
            <a:endParaRPr lang="en-US" altLang="zh-CN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zh-CN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zh-CN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。还可以对录制的声音标记关键时刻、播放、修剪、重命名、删除录音等操作。</a:t>
            </a:r>
          </a:p>
          <a:p>
            <a:r>
              <a:rPr lang="en-US" altLang="zh-CN" sz="1700" b="1" dirty="0"/>
              <a:t>2.6.6  Math input panel </a:t>
            </a:r>
            <a:endParaRPr lang="zh-CN" altLang="zh-CN" sz="1700" b="1" dirty="0"/>
          </a:p>
          <a:p>
            <a:r>
              <a:rPr lang="zh-CN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利用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Windows 10</a:t>
            </a:r>
            <a:r>
              <a:rPr lang="zh-CN" altLang="zh-CN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zh-CN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Math 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 </a:t>
            </a:r>
            <a:r>
              <a:rPr lang="en-US" altLang="zh-CN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panel</a:t>
            </a:r>
            <a:r>
              <a:rPr lang="zh-CN" alt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程序</a:t>
            </a:r>
            <a:r>
              <a:rPr lang="zh-CN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，可以让用户轻松、自然地输入</a:t>
            </a:r>
            <a:r>
              <a:rPr lang="zh-CN" altLang="zh-CN" sz="1700" dirty="0"/>
              <a:t>特殊的数学表达式。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83548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1" i="0" u="none" strike="noStrike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2.1</a:t>
            </a:r>
            <a:r>
              <a:rPr lang="zh-CN" altLang="en-US" b="1" i="0" u="none" strike="noStrike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zh-CN" altLang="en-US" b="1" i="0" u="none" strike="noStrike" kern="22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操作系统概述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2.1.1  </a:t>
            </a:r>
            <a:r>
              <a:rPr lang="zh-CN" altLang="en-US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操作系统的概念</a:t>
            </a:r>
            <a:endParaRPr lang="en-US" altLang="zh-CN" b="1" i="0" u="none" strike="noStrike" kern="100" baseline="0" dirty="0" smtClean="0"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marR="0" lvl="0" rtl="0"/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2.1.2  </a:t>
            </a:r>
            <a:r>
              <a:rPr lang="zh-CN" altLang="en-US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操作系统的功能</a:t>
            </a:r>
          </a:p>
          <a:p>
            <a:pPr marR="0" lvl="0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1.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处理机管理</a:t>
            </a:r>
          </a:p>
          <a:p>
            <a:pPr marR="0" lvl="0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2.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存储管理</a:t>
            </a:r>
          </a:p>
          <a:p>
            <a:pPr marR="0" lvl="0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3.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设备管理</a:t>
            </a:r>
          </a:p>
          <a:p>
            <a:pPr marR="0" lvl="0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4.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文件管理</a:t>
            </a:r>
          </a:p>
          <a:p>
            <a:pPr marR="0" lvl="0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5.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作业管理</a:t>
            </a:r>
          </a:p>
        </p:txBody>
      </p:sp>
    </p:spTree>
    <p:extLst>
      <p:ext uri="{BB962C8B-B14F-4D97-AF65-F5344CB8AC3E}">
        <p14:creationId xmlns:p14="http://schemas.microsoft.com/office/powerpoint/2010/main" val="3212606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2.1</a:t>
            </a:r>
            <a:r>
              <a:rPr lang="en-US" altLang="zh-CN" sz="2800" b="1" i="0" u="none" strike="noStrike" kern="100" baseline="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en-US" altLang="zh-CN" sz="2800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3</a:t>
            </a:r>
            <a:r>
              <a:rPr lang="zh-CN" altLang="en-US" sz="2800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  操作系统的主要特征</a:t>
            </a:r>
            <a:endParaRPr lang="zh-CN" altLang="en-US" sz="28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600" b="1" dirty="0">
                <a:latin typeface="+mn-ea"/>
              </a:rPr>
              <a:t>1. </a:t>
            </a:r>
            <a:r>
              <a:rPr lang="zh-CN" altLang="zh-CN" sz="1600" b="1" dirty="0">
                <a:latin typeface="+mn-ea"/>
              </a:rPr>
              <a:t>并发性</a:t>
            </a:r>
          </a:p>
          <a:p>
            <a:r>
              <a:rPr lang="en-US" altLang="zh-CN" sz="1600" b="1" dirty="0">
                <a:latin typeface="+mn-ea"/>
              </a:rPr>
              <a:t>2. </a:t>
            </a:r>
            <a:r>
              <a:rPr lang="zh-CN" altLang="zh-CN" sz="1600" b="1" dirty="0">
                <a:latin typeface="+mn-ea"/>
              </a:rPr>
              <a:t>共享性</a:t>
            </a:r>
          </a:p>
          <a:p>
            <a:r>
              <a:rPr lang="en-US" altLang="zh-CN" sz="1600" b="1" dirty="0">
                <a:latin typeface="+mn-ea"/>
              </a:rPr>
              <a:t>3. </a:t>
            </a:r>
            <a:r>
              <a:rPr lang="zh-CN" altLang="zh-CN" sz="1600" b="1" dirty="0">
                <a:latin typeface="+mn-ea"/>
              </a:rPr>
              <a:t>异步性</a:t>
            </a:r>
          </a:p>
          <a:p>
            <a:r>
              <a:rPr lang="en-US" altLang="zh-CN" sz="1600" b="1" dirty="0">
                <a:latin typeface="+mn-ea"/>
              </a:rPr>
              <a:t>4. </a:t>
            </a:r>
            <a:r>
              <a:rPr lang="zh-CN" altLang="zh-CN" sz="1600" b="1" dirty="0">
                <a:latin typeface="+mn-ea"/>
              </a:rPr>
              <a:t>虚拟性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13870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2.1</a:t>
            </a:r>
            <a:r>
              <a:rPr lang="en-US" altLang="zh-CN" sz="2800" b="1" i="0" u="none" strike="noStrike" kern="100" baseline="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en-US" altLang="zh-CN" sz="2800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4</a:t>
            </a:r>
            <a:r>
              <a:rPr lang="zh-CN" altLang="en-US" sz="2800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  操作系统的分类</a:t>
            </a:r>
            <a:endParaRPr lang="zh-CN" altLang="en-US" sz="28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zh-CN" sz="1600" b="1" i="0" u="none" strike="noStrike" kern="100" baseline="0" dirty="0" smtClean="0">
                <a:latin typeface="+mn-ea"/>
              </a:rPr>
              <a:t>1. </a:t>
            </a:r>
            <a:r>
              <a:rPr lang="zh-CN" altLang="en-US" sz="1600" b="1" i="0" u="none" strike="noStrike" kern="100" baseline="0" dirty="0" smtClean="0">
                <a:latin typeface="+mn-ea"/>
              </a:rPr>
              <a:t>按照功能特征分类</a:t>
            </a:r>
            <a:endParaRPr lang="en-US" altLang="zh-CN" sz="1600" b="1" i="0" u="none" strike="noStrike" kern="100" baseline="0" dirty="0" smtClean="0">
              <a:latin typeface="+mn-ea"/>
            </a:endParaRPr>
          </a:p>
          <a:p>
            <a:r>
              <a:rPr lang="zh-CN" altLang="en-US" sz="1600" dirty="0" smtClean="0">
                <a:latin typeface="+mn-ea"/>
              </a:rPr>
              <a:t>（</a:t>
            </a:r>
            <a:r>
              <a:rPr lang="en-US" altLang="zh-CN" sz="1600" dirty="0" smtClean="0">
                <a:latin typeface="+mn-ea"/>
              </a:rPr>
              <a:t>1</a:t>
            </a:r>
            <a:r>
              <a:rPr lang="zh-CN" altLang="en-US" sz="1600" dirty="0" smtClean="0">
                <a:latin typeface="+mn-ea"/>
              </a:rPr>
              <a:t>）</a:t>
            </a:r>
            <a:r>
              <a:rPr lang="zh-CN" altLang="zh-CN" sz="1600" dirty="0" smtClean="0">
                <a:latin typeface="+mn-ea"/>
              </a:rPr>
              <a:t>批处理操作系统</a:t>
            </a:r>
            <a:r>
              <a:rPr lang="zh-CN" altLang="en-US" sz="1600" dirty="0" smtClean="0">
                <a:latin typeface="+mn-ea"/>
              </a:rPr>
              <a:t>。</a:t>
            </a:r>
            <a:endParaRPr lang="zh-CN" altLang="zh-CN" sz="1600" dirty="0">
              <a:latin typeface="+mn-ea"/>
            </a:endParaRPr>
          </a:p>
          <a:p>
            <a:r>
              <a:rPr lang="zh-CN" altLang="en-US" sz="1600" dirty="0" smtClean="0">
                <a:latin typeface="+mn-ea"/>
              </a:rPr>
              <a:t>（</a:t>
            </a:r>
            <a:r>
              <a:rPr lang="en-US" altLang="zh-CN" sz="1600" dirty="0" smtClean="0">
                <a:latin typeface="+mn-ea"/>
              </a:rPr>
              <a:t>2</a:t>
            </a:r>
            <a:r>
              <a:rPr lang="zh-CN" altLang="en-US" sz="1600" dirty="0" smtClean="0">
                <a:latin typeface="+mn-ea"/>
              </a:rPr>
              <a:t>）</a:t>
            </a:r>
            <a:r>
              <a:rPr lang="zh-CN" altLang="zh-CN" sz="1600" dirty="0" smtClean="0">
                <a:latin typeface="+mn-ea"/>
              </a:rPr>
              <a:t>分时操作系统</a:t>
            </a:r>
            <a:r>
              <a:rPr lang="zh-CN" altLang="en-US" sz="1600" dirty="0" smtClean="0">
                <a:latin typeface="+mn-ea"/>
              </a:rPr>
              <a:t>。</a:t>
            </a:r>
            <a:endParaRPr lang="zh-CN" altLang="zh-CN" sz="1600" dirty="0">
              <a:latin typeface="+mn-ea"/>
            </a:endParaRPr>
          </a:p>
          <a:p>
            <a:r>
              <a:rPr lang="zh-CN" altLang="en-US" sz="1600" dirty="0" smtClean="0">
                <a:latin typeface="+mn-ea"/>
              </a:rPr>
              <a:t>（</a:t>
            </a:r>
            <a:r>
              <a:rPr lang="en-US" altLang="zh-CN" sz="1600" dirty="0" smtClean="0">
                <a:latin typeface="+mn-ea"/>
              </a:rPr>
              <a:t>3</a:t>
            </a:r>
            <a:r>
              <a:rPr lang="zh-CN" altLang="en-US" sz="1600" dirty="0" smtClean="0">
                <a:latin typeface="+mn-ea"/>
              </a:rPr>
              <a:t>）</a:t>
            </a:r>
            <a:r>
              <a:rPr lang="zh-CN" altLang="zh-CN" sz="1600" dirty="0" smtClean="0">
                <a:latin typeface="+mn-ea"/>
              </a:rPr>
              <a:t>实时操作系统</a:t>
            </a:r>
            <a:r>
              <a:rPr lang="zh-CN" altLang="en-US" sz="1600" dirty="0" smtClean="0">
                <a:latin typeface="+mn-ea"/>
              </a:rPr>
              <a:t>。</a:t>
            </a:r>
            <a:endParaRPr lang="en-US" altLang="zh-CN" sz="1600" b="1" kern="100" dirty="0" smtClean="0">
              <a:latin typeface="+mn-ea"/>
            </a:endParaRPr>
          </a:p>
          <a:p>
            <a:pPr lvl="0"/>
            <a:r>
              <a:rPr lang="en-US" altLang="zh-CN" sz="1600" b="1" i="0" u="none" strike="noStrike" kern="100" baseline="0" dirty="0" smtClean="0">
                <a:latin typeface="+mn-ea"/>
              </a:rPr>
              <a:t>2. </a:t>
            </a:r>
            <a:r>
              <a:rPr lang="zh-CN" altLang="en-US" sz="1600" b="1" i="0" u="none" strike="noStrike" kern="100" baseline="0" dirty="0" smtClean="0">
                <a:latin typeface="+mn-ea"/>
              </a:rPr>
              <a:t>按照使用环境分类</a:t>
            </a:r>
            <a:endParaRPr lang="en-US" altLang="zh-CN" sz="1600" b="1" i="0" u="none" strike="noStrike" kern="100" baseline="0" dirty="0" smtClean="0">
              <a:latin typeface="+mn-ea"/>
            </a:endParaRPr>
          </a:p>
          <a:p>
            <a:r>
              <a:rPr lang="zh-CN" altLang="en-US" sz="1600" dirty="0">
                <a:latin typeface="+mn-ea"/>
              </a:rPr>
              <a:t>（</a:t>
            </a:r>
            <a:r>
              <a:rPr lang="en-US" altLang="zh-CN" sz="1600" dirty="0">
                <a:latin typeface="+mn-ea"/>
              </a:rPr>
              <a:t>1</a:t>
            </a:r>
            <a:r>
              <a:rPr lang="zh-CN" altLang="en-US" sz="1600" dirty="0">
                <a:latin typeface="+mn-ea"/>
              </a:rPr>
              <a:t>）</a:t>
            </a:r>
            <a:r>
              <a:rPr lang="zh-CN" altLang="zh-CN" sz="1600" dirty="0">
                <a:latin typeface="+mn-ea"/>
              </a:rPr>
              <a:t>嵌入式操作系统</a:t>
            </a:r>
            <a:r>
              <a:rPr lang="zh-CN" altLang="en-US" sz="1600" dirty="0">
                <a:latin typeface="+mn-ea"/>
              </a:rPr>
              <a:t>。</a:t>
            </a:r>
            <a:endParaRPr lang="zh-CN" altLang="zh-CN" sz="1600" dirty="0">
              <a:latin typeface="+mn-ea"/>
            </a:endParaRPr>
          </a:p>
          <a:p>
            <a:r>
              <a:rPr lang="zh-CN" altLang="en-US" sz="1600" dirty="0">
                <a:latin typeface="+mn-ea"/>
              </a:rPr>
              <a:t>（</a:t>
            </a:r>
            <a:r>
              <a:rPr lang="en-US" altLang="zh-CN" sz="1600" dirty="0">
                <a:latin typeface="+mn-ea"/>
              </a:rPr>
              <a:t>2</a:t>
            </a:r>
            <a:r>
              <a:rPr lang="zh-CN" altLang="en-US" sz="1600" dirty="0">
                <a:latin typeface="+mn-ea"/>
              </a:rPr>
              <a:t>）</a:t>
            </a:r>
            <a:r>
              <a:rPr lang="zh-CN" altLang="zh-CN" sz="1600" dirty="0">
                <a:latin typeface="+mn-ea"/>
              </a:rPr>
              <a:t>个人计算机操作系统</a:t>
            </a:r>
            <a:r>
              <a:rPr lang="zh-CN" altLang="en-US" sz="1600" dirty="0">
                <a:latin typeface="+mn-ea"/>
              </a:rPr>
              <a:t>。</a:t>
            </a:r>
            <a:endParaRPr lang="zh-CN" altLang="zh-CN" sz="1600" dirty="0">
              <a:latin typeface="+mn-ea"/>
            </a:endParaRPr>
          </a:p>
          <a:p>
            <a:r>
              <a:rPr lang="zh-CN" altLang="en-US" sz="1600" dirty="0">
                <a:latin typeface="+mn-ea"/>
              </a:rPr>
              <a:t>（</a:t>
            </a:r>
            <a:r>
              <a:rPr lang="en-US" altLang="zh-CN" sz="1600" dirty="0">
                <a:latin typeface="+mn-ea"/>
              </a:rPr>
              <a:t>3</a:t>
            </a:r>
            <a:r>
              <a:rPr lang="zh-CN" altLang="en-US" sz="1600" dirty="0">
                <a:latin typeface="+mn-ea"/>
              </a:rPr>
              <a:t>）</a:t>
            </a:r>
            <a:r>
              <a:rPr lang="zh-CN" altLang="zh-CN" sz="1600" dirty="0">
                <a:latin typeface="+mn-ea"/>
              </a:rPr>
              <a:t>网络操作系统</a:t>
            </a:r>
            <a:r>
              <a:rPr lang="zh-CN" altLang="en-US" sz="1600" dirty="0">
                <a:latin typeface="+mn-ea"/>
              </a:rPr>
              <a:t>。</a:t>
            </a:r>
            <a:endParaRPr lang="zh-CN" altLang="zh-CN" sz="1600" dirty="0">
              <a:latin typeface="+mn-ea"/>
            </a:endParaRPr>
          </a:p>
          <a:p>
            <a:r>
              <a:rPr lang="zh-CN" altLang="en-US" sz="1600" dirty="0">
                <a:latin typeface="+mn-ea"/>
              </a:rPr>
              <a:t>（</a:t>
            </a:r>
            <a:r>
              <a:rPr lang="en-US" altLang="zh-CN" sz="1600" dirty="0">
                <a:latin typeface="+mn-ea"/>
              </a:rPr>
              <a:t>4</a:t>
            </a:r>
            <a:r>
              <a:rPr lang="zh-CN" altLang="en-US" sz="1600" dirty="0">
                <a:latin typeface="+mn-ea"/>
              </a:rPr>
              <a:t>）</a:t>
            </a:r>
            <a:r>
              <a:rPr lang="zh-CN" altLang="zh-CN" sz="1600" dirty="0">
                <a:latin typeface="+mn-ea"/>
              </a:rPr>
              <a:t>分布式操作系统</a:t>
            </a:r>
            <a:r>
              <a:rPr lang="zh-CN" altLang="en-US" sz="1600" dirty="0">
                <a:latin typeface="+mn-ea"/>
              </a:rPr>
              <a:t>。</a:t>
            </a:r>
            <a:endParaRPr lang="zh-CN" altLang="zh-CN" sz="1600" dirty="0">
              <a:latin typeface="+mn-ea"/>
            </a:endParaRPr>
          </a:p>
          <a:p>
            <a:pPr lvl="0"/>
            <a:endParaRPr lang="zh-CN" altLang="en-US" b="1" i="0" u="none" strike="noStrike" kern="100" baseline="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527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b="1" kern="100" dirty="0">
                <a:latin typeface="Arial" panose="020B0604020202020204" pitchFamily="34" charset="0"/>
                <a:ea typeface="黑体" panose="02010609060101010101" pitchFamily="49" charset="-122"/>
              </a:rPr>
              <a:t>2.1.5  </a:t>
            </a:r>
            <a:r>
              <a:rPr lang="zh-CN" altLang="en-US" sz="2800" b="1" kern="100" dirty="0">
                <a:latin typeface="Arial" panose="020B0604020202020204" pitchFamily="34" charset="0"/>
                <a:ea typeface="黑体" panose="02010609060101010101" pitchFamily="49" charset="-122"/>
              </a:rPr>
              <a:t>常用操作系统简介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DOS </a:t>
            </a:r>
            <a:endParaRPr lang="zh-CN" altLang="zh-CN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Windows </a:t>
            </a:r>
            <a:endParaRPr lang="zh-CN" altLang="zh-CN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UNIX </a:t>
            </a:r>
            <a:endParaRPr lang="zh-CN" altLang="zh-CN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Linux </a:t>
            </a:r>
            <a:endParaRPr lang="zh-CN" altLang="zh-CN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iOS </a:t>
            </a:r>
            <a:endParaRPr lang="zh-CN" altLang="zh-CN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Android </a:t>
            </a:r>
            <a:endParaRPr lang="zh-CN" altLang="zh-CN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Mac OS</a:t>
            </a:r>
            <a:endParaRPr lang="zh-CN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915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84502"/>
          </a:xfrm>
        </p:spPr>
        <p:txBody>
          <a:bodyPr/>
          <a:lstStyle/>
          <a:p>
            <a:pPr marR="0" rtl="0"/>
            <a:r>
              <a:rPr lang="en-US" altLang="zh-CN" b="1" i="0" u="none" strike="noStrike" kern="22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2.2</a:t>
            </a:r>
            <a:r>
              <a:rPr lang="zh-CN" altLang="en-US" b="1" i="0" u="none" strike="noStrike" kern="22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en-US" altLang="zh-CN" b="1" i="0" u="none" strike="noStrike" kern="22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Windows 10</a:t>
            </a:r>
            <a:r>
              <a:rPr lang="zh-CN" altLang="en-US" b="1" i="0" u="none" strike="noStrike" kern="22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基础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3"/>
            <a:ext cx="10058400" cy="4505639"/>
          </a:xfrm>
        </p:spPr>
        <p:txBody>
          <a:bodyPr>
            <a:normAutofit fontScale="92500" lnSpcReduction="10000"/>
          </a:bodyPr>
          <a:lstStyle/>
          <a:p>
            <a:pPr marR="0" lvl="0" rtl="0"/>
            <a:r>
              <a:rPr lang="en-US" altLang="zh-CN" sz="3000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2.2.1  Windows 10</a:t>
            </a:r>
            <a:r>
              <a:rPr lang="zh-CN" altLang="en-US" sz="3000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基础知识</a:t>
            </a:r>
          </a:p>
          <a:p>
            <a:r>
              <a:rPr lang="en-US" altLang="zh-CN" sz="1700" b="1" dirty="0"/>
              <a:t>1. </a:t>
            </a:r>
            <a:r>
              <a:rPr lang="zh-CN" altLang="zh-CN" sz="1700" b="1" dirty="0"/>
              <a:t>安装</a:t>
            </a:r>
            <a:r>
              <a:rPr lang="en-US" altLang="zh-CN" sz="1700" b="1" dirty="0"/>
              <a:t>Windows 10</a:t>
            </a:r>
            <a:r>
              <a:rPr lang="zh-CN" altLang="zh-CN" sz="1700" b="1" dirty="0"/>
              <a:t>需要的基本</a:t>
            </a:r>
            <a:r>
              <a:rPr lang="zh-CN" altLang="zh-CN" sz="1700" b="1" dirty="0" smtClean="0"/>
              <a:t>环境</a:t>
            </a:r>
            <a:endParaRPr lang="zh-CN" altLang="zh-CN" sz="1700" dirty="0"/>
          </a:p>
          <a:p>
            <a:r>
              <a:rPr lang="en-US" altLang="zh-CN" sz="1700" b="1" dirty="0"/>
              <a:t>2. Windows 10</a:t>
            </a:r>
            <a:r>
              <a:rPr lang="zh-CN" altLang="zh-CN" sz="1700" b="1" dirty="0"/>
              <a:t>的版本</a:t>
            </a:r>
          </a:p>
          <a:p>
            <a:r>
              <a:rPr lang="en-US" altLang="zh-CN" sz="1700" b="1" dirty="0" smtClean="0"/>
              <a:t>3</a:t>
            </a:r>
            <a:r>
              <a:rPr lang="en-US" altLang="zh-CN" sz="1700" b="1" dirty="0"/>
              <a:t>. Windows 10</a:t>
            </a:r>
            <a:r>
              <a:rPr lang="zh-CN" altLang="zh-CN" sz="1700" b="1" dirty="0"/>
              <a:t>的安装方式</a:t>
            </a:r>
          </a:p>
          <a:p>
            <a:r>
              <a:rPr lang="en-US" altLang="zh-CN" sz="1700" b="1" dirty="0" smtClean="0"/>
              <a:t>4</a:t>
            </a:r>
            <a:r>
              <a:rPr lang="en-US" altLang="zh-CN" sz="1700" b="1" dirty="0"/>
              <a:t>. Windows 10</a:t>
            </a:r>
            <a:r>
              <a:rPr lang="zh-CN" altLang="zh-CN" sz="1700" b="1" dirty="0"/>
              <a:t>的新特性</a:t>
            </a:r>
          </a:p>
          <a:p>
            <a:r>
              <a:rPr lang="zh-CN" altLang="zh-CN" sz="1600" dirty="0" smtClean="0"/>
              <a:t>（</a:t>
            </a:r>
            <a:r>
              <a:rPr lang="en-US" altLang="zh-CN" sz="1600" dirty="0"/>
              <a:t>1</a:t>
            </a:r>
            <a:r>
              <a:rPr lang="zh-CN" altLang="zh-CN" sz="1600" dirty="0"/>
              <a:t>）重新使用“开始”按钮。</a:t>
            </a:r>
          </a:p>
          <a:p>
            <a:r>
              <a:rPr lang="zh-CN" altLang="zh-CN" sz="1600" dirty="0"/>
              <a:t>（</a:t>
            </a:r>
            <a:r>
              <a:rPr lang="en-US" altLang="zh-CN" sz="1600" dirty="0"/>
              <a:t>2</a:t>
            </a:r>
            <a:r>
              <a:rPr lang="zh-CN" altLang="zh-CN" sz="1600" dirty="0"/>
              <a:t>）个人智能语音助理——</a:t>
            </a:r>
            <a:r>
              <a:rPr lang="en-US" altLang="zh-CN" sz="1600" dirty="0"/>
              <a:t>Cortana</a:t>
            </a:r>
            <a:r>
              <a:rPr lang="zh-CN" altLang="zh-CN" sz="1600" dirty="0"/>
              <a:t>（小娜）。</a:t>
            </a:r>
          </a:p>
          <a:p>
            <a:r>
              <a:rPr lang="zh-CN" altLang="zh-CN" sz="1600" dirty="0"/>
              <a:t>（</a:t>
            </a:r>
            <a:r>
              <a:rPr lang="en-US" altLang="zh-CN" sz="1600" dirty="0"/>
              <a:t>3</a:t>
            </a:r>
            <a:r>
              <a:rPr lang="zh-CN" altLang="zh-CN" sz="1600" dirty="0"/>
              <a:t>）新的上网方式——</a:t>
            </a:r>
            <a:r>
              <a:rPr lang="en-US" altLang="zh-CN" sz="1600" dirty="0"/>
              <a:t>Microsoft Edge</a:t>
            </a:r>
            <a:r>
              <a:rPr lang="zh-CN" altLang="zh-CN" sz="1600" dirty="0"/>
              <a:t>。</a:t>
            </a:r>
          </a:p>
          <a:p>
            <a:r>
              <a:rPr lang="zh-CN" altLang="zh-CN" sz="1600" dirty="0"/>
              <a:t>（</a:t>
            </a:r>
            <a:r>
              <a:rPr lang="en-US" altLang="zh-CN" sz="1600" dirty="0"/>
              <a:t>4</a:t>
            </a:r>
            <a:r>
              <a:rPr lang="zh-CN" altLang="zh-CN" sz="1600" dirty="0"/>
              <a:t>）私人云存储——</a:t>
            </a:r>
            <a:r>
              <a:rPr lang="en-US" altLang="zh-CN" sz="1600" dirty="0"/>
              <a:t>OneDrive</a:t>
            </a:r>
            <a:r>
              <a:rPr lang="zh-CN" altLang="zh-CN" sz="1600" dirty="0"/>
              <a:t>。</a:t>
            </a:r>
          </a:p>
          <a:p>
            <a:r>
              <a:rPr lang="zh-CN" altLang="zh-CN" sz="1600" dirty="0"/>
              <a:t>（</a:t>
            </a:r>
            <a:r>
              <a:rPr lang="en-US" altLang="zh-CN" sz="1600" dirty="0"/>
              <a:t>5</a:t>
            </a:r>
            <a:r>
              <a:rPr lang="zh-CN" altLang="zh-CN" sz="1600" dirty="0"/>
              <a:t>）任务视图。</a:t>
            </a:r>
          </a:p>
          <a:p>
            <a:r>
              <a:rPr lang="zh-CN" altLang="zh-CN" sz="1600" dirty="0"/>
              <a:t>（</a:t>
            </a:r>
            <a:r>
              <a:rPr lang="en-US" altLang="zh-CN" sz="1600" dirty="0"/>
              <a:t>6</a:t>
            </a:r>
            <a:r>
              <a:rPr lang="zh-CN" altLang="zh-CN" sz="1600" dirty="0"/>
              <a:t>）桌面贴靠辅助。</a:t>
            </a:r>
          </a:p>
          <a:p>
            <a:r>
              <a:rPr lang="zh-CN" altLang="zh-CN" sz="1600" dirty="0"/>
              <a:t>此外，</a:t>
            </a:r>
            <a:r>
              <a:rPr lang="en-US" altLang="zh-CN" sz="1600" dirty="0"/>
              <a:t>Windows 10</a:t>
            </a:r>
            <a:r>
              <a:rPr lang="zh-CN" altLang="zh-CN" sz="1600" dirty="0"/>
              <a:t>还新增了通知中心、平板模式、设置界面、手机助手等多种新功能，可以带给用户更好的操作体验。</a:t>
            </a:r>
          </a:p>
        </p:txBody>
      </p:sp>
    </p:spTree>
    <p:extLst>
      <p:ext uri="{BB962C8B-B14F-4D97-AF65-F5344CB8AC3E}">
        <p14:creationId xmlns:p14="http://schemas.microsoft.com/office/powerpoint/2010/main" val="4054522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2.2.2  Windows 10</a:t>
            </a:r>
            <a:r>
              <a:rPr lang="zh-CN" altLang="en-US" sz="2800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基本操作</a:t>
            </a:r>
            <a:endParaRPr lang="zh-CN" altLang="en-US" sz="2800" b="0" i="0" u="none" strike="noStrike" baseline="0" dirty="0" smtClean="0">
              <a:latin typeface="方正书宋简体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3"/>
            <a:ext cx="10058400" cy="4468569"/>
          </a:xfrm>
        </p:spPr>
        <p:txBody>
          <a:bodyPr>
            <a:normAutofit/>
          </a:bodyPr>
          <a:lstStyle/>
          <a:p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Windows 10</a:t>
            </a:r>
            <a:r>
              <a:rPr lang="zh-CN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的启动</a:t>
            </a:r>
          </a:p>
          <a:p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Windows 10</a:t>
            </a:r>
            <a:r>
              <a:rPr lang="zh-CN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的退出</a:t>
            </a:r>
          </a:p>
          <a:p>
            <a:r>
              <a:rPr lang="zh-CN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）使用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Alt+F4</a:t>
            </a:r>
            <a:r>
              <a:rPr lang="zh-CN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快捷键直接关机。 </a:t>
            </a:r>
          </a:p>
          <a:p>
            <a:r>
              <a:rPr lang="zh-CN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）基于“开始”菜单的关闭系统。</a:t>
            </a:r>
          </a:p>
          <a:p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zh-CN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窗口的操作</a:t>
            </a:r>
          </a:p>
          <a:p>
            <a:r>
              <a:rPr lang="zh-CN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）调整窗口的大小。</a:t>
            </a:r>
          </a:p>
          <a:p>
            <a:r>
              <a:rPr lang="zh-CN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）窗口的移动和排列。</a:t>
            </a:r>
          </a:p>
          <a:p>
            <a:pPr marL="566928" lvl="3" indent="0">
              <a:buNone/>
            </a:pPr>
            <a:endParaRPr lang="zh-CN" altLang="en-US" b="1" i="0" u="none" strike="noStrike" kern="100" baseline="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959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09193"/>
          </a:xfrm>
        </p:spPr>
        <p:txBody>
          <a:bodyPr>
            <a:normAutofit/>
          </a:bodyPr>
          <a:lstStyle/>
          <a:p>
            <a:r>
              <a:rPr lang="en-US" altLang="zh-CN" sz="2800" b="1" kern="100" dirty="0">
                <a:latin typeface="Arial" panose="020B0604020202020204" pitchFamily="34" charset="0"/>
                <a:ea typeface="黑体" panose="02010609060101010101" pitchFamily="49" charset="-122"/>
              </a:rPr>
              <a:t>2.2.3  </a:t>
            </a:r>
            <a:r>
              <a:rPr lang="zh-CN" altLang="en-US" sz="2800" b="1" kern="100" dirty="0">
                <a:latin typeface="Arial" panose="020B0604020202020204" pitchFamily="34" charset="0"/>
                <a:ea typeface="黑体" panose="02010609060101010101" pitchFamily="49" charset="-122"/>
              </a:rPr>
              <a:t>整理</a:t>
            </a:r>
            <a:r>
              <a:rPr lang="en-US" altLang="zh-CN" sz="2800" b="1" kern="100" dirty="0">
                <a:latin typeface="Arial" panose="020B0604020202020204" pitchFamily="34" charset="0"/>
                <a:ea typeface="黑体" panose="02010609060101010101" pitchFamily="49" charset="-122"/>
              </a:rPr>
              <a:t>Windows 10</a:t>
            </a:r>
            <a:r>
              <a:rPr lang="zh-CN" altLang="en-US" sz="2800" b="1" kern="100" dirty="0">
                <a:latin typeface="Arial" panose="020B0604020202020204" pitchFamily="34" charset="0"/>
                <a:ea typeface="黑体" panose="02010609060101010101" pitchFamily="49" charset="-122"/>
              </a:rPr>
              <a:t>的桌面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71939"/>
          </a:xfrm>
        </p:spPr>
        <p:txBody>
          <a:bodyPr>
            <a:normAutofit/>
          </a:bodyPr>
          <a:lstStyle/>
          <a:p>
            <a:r>
              <a:rPr lang="en-US" altLang="zh-CN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桌面上的主要元素</a:t>
            </a:r>
          </a:p>
          <a:p>
            <a:r>
              <a:rPr lang="zh-CN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）桌面图标</a:t>
            </a:r>
            <a:r>
              <a:rPr lang="zh-CN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）任务栏</a:t>
            </a:r>
            <a:r>
              <a:rPr lang="zh-CN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zh-CN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开始</a:t>
            </a:r>
            <a:r>
              <a:rPr lang="zh-CN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按钮。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）搜索框。</a:t>
            </a:r>
          </a:p>
          <a:p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zh-CN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个性化桌面设置</a:t>
            </a:r>
          </a:p>
          <a:p>
            <a:r>
              <a:rPr lang="zh-CN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）添加常用的桌面图标</a:t>
            </a:r>
            <a:r>
              <a:rPr lang="zh-CN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）设置桌面图标的查看方式。</a:t>
            </a:r>
          </a:p>
          <a:p>
            <a:r>
              <a:rPr lang="zh-CN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）排列桌面图标</a:t>
            </a:r>
            <a:r>
              <a:rPr lang="zh-CN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zh-CN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）设置桌面背景</a:t>
            </a:r>
            <a:r>
              <a:rPr lang="zh-CN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zh-CN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）设置锁屏界面。</a:t>
            </a:r>
          </a:p>
          <a:p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zh-CN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“开始”屏幕的基本操作</a:t>
            </a:r>
          </a:p>
          <a:p>
            <a:r>
              <a:rPr lang="zh-CN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）删除特定的磁贴。</a:t>
            </a:r>
          </a:p>
          <a:p>
            <a:r>
              <a:rPr lang="zh-CN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）调整磁贴大小。</a:t>
            </a:r>
          </a:p>
          <a:p>
            <a:r>
              <a:rPr lang="zh-CN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）把某个应用程序以磁贴方式放到“开始”屏幕中。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30573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1" i="0" u="none" strike="noStrike" kern="22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2.3  Windows 10</a:t>
            </a:r>
            <a:r>
              <a:rPr lang="zh-CN" altLang="en-US" b="1" i="0" u="none" strike="noStrike" kern="22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的文件和文件夹管理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altLang="zh-CN" sz="2800" i="0" u="none" strike="noStrike" kern="100" baseline="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2.3.1  </a:t>
            </a:r>
            <a:r>
              <a:rPr lang="zh-CN" altLang="en-US" sz="2800" i="0" u="none" strike="noStrike" kern="100" baseline="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文件和文件夹的概念</a:t>
            </a:r>
          </a:p>
          <a:p>
            <a:pPr marR="0" lvl="0" rtl="0"/>
            <a:r>
              <a:rPr lang="en-US" altLang="zh-CN" sz="2800" i="0" u="none" strike="noStrike" kern="100" baseline="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2.3.2  </a:t>
            </a:r>
            <a:r>
              <a:rPr lang="zh-CN" altLang="en-US" sz="2800" i="0" u="none" strike="noStrike" kern="100" baseline="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资源管理器</a:t>
            </a:r>
          </a:p>
          <a:p>
            <a:r>
              <a:rPr lang="en-US" altLang="zh-CN" sz="1600" b="1" dirty="0">
                <a:latin typeface="+mn-ea"/>
              </a:rPr>
              <a:t>1. </a:t>
            </a:r>
            <a:r>
              <a:rPr lang="zh-CN" altLang="zh-CN" sz="1600" b="1" dirty="0">
                <a:latin typeface="+mn-ea"/>
              </a:rPr>
              <a:t>打开资源管理器 </a:t>
            </a:r>
          </a:p>
          <a:p>
            <a:r>
              <a:rPr lang="en-US" altLang="zh-CN" sz="1600" b="1" dirty="0">
                <a:latin typeface="+mn-ea"/>
              </a:rPr>
              <a:t>2. </a:t>
            </a:r>
            <a:r>
              <a:rPr lang="zh-CN" altLang="zh-CN" sz="1600" b="1" dirty="0">
                <a:latin typeface="+mn-ea"/>
              </a:rPr>
              <a:t>文件显示模式</a:t>
            </a:r>
          </a:p>
          <a:p>
            <a:r>
              <a:rPr lang="en-US" altLang="zh-CN" sz="1600" b="1" dirty="0">
                <a:latin typeface="+mn-ea"/>
              </a:rPr>
              <a:t>3. </a:t>
            </a:r>
            <a:r>
              <a:rPr lang="zh-CN" altLang="zh-CN" sz="1600" b="1" dirty="0">
                <a:latin typeface="+mn-ea"/>
              </a:rPr>
              <a:t>利用预览窗格快速查看文件内容</a:t>
            </a:r>
          </a:p>
        </p:txBody>
      </p:sp>
    </p:spTree>
    <p:extLst>
      <p:ext uri="{BB962C8B-B14F-4D97-AF65-F5344CB8AC3E}">
        <p14:creationId xmlns:p14="http://schemas.microsoft.com/office/powerpoint/2010/main" val="1981537543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799</TotalTime>
  <Words>1075</Words>
  <Application>Microsoft Office PowerPoint</Application>
  <PresentationFormat>宽屏</PresentationFormat>
  <Paragraphs>147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6" baseType="lpstr">
      <vt:lpstr>方正书宋简体</vt:lpstr>
      <vt:lpstr>黑体</vt:lpstr>
      <vt:lpstr>华文隶书</vt:lpstr>
      <vt:lpstr>宋体</vt:lpstr>
      <vt:lpstr>Arial</vt:lpstr>
      <vt:lpstr>Calibri</vt:lpstr>
      <vt:lpstr>Calibri Light</vt:lpstr>
      <vt:lpstr>Times New Roman</vt:lpstr>
      <vt:lpstr>回顾</vt:lpstr>
      <vt:lpstr>第2章 操作系统</vt:lpstr>
      <vt:lpstr>2.1  操作系统概述</vt:lpstr>
      <vt:lpstr>2.1.3  操作系统的主要特征</vt:lpstr>
      <vt:lpstr>2.1.4  操作系统的分类</vt:lpstr>
      <vt:lpstr>2.1.5  常用操作系统简介</vt:lpstr>
      <vt:lpstr>2.2  Windows 10基础</vt:lpstr>
      <vt:lpstr>2.2.2  Windows 10基本操作</vt:lpstr>
      <vt:lpstr>2.2.3  整理Windows 10的桌面</vt:lpstr>
      <vt:lpstr>2.3  Windows 10的文件和文件夹管理</vt:lpstr>
      <vt:lpstr>2.3.3  文件和文件夹管理</vt:lpstr>
      <vt:lpstr>2.3.3  文件和文件夹管理</vt:lpstr>
      <vt:lpstr>2.4  Windows 10控制面板</vt:lpstr>
      <vt:lpstr>2.4.3  添加或删除应用程序</vt:lpstr>
      <vt:lpstr>2.4.4  配置系统账户</vt:lpstr>
      <vt:lpstr>2.5  Windows10的磁盘管理和维护</vt:lpstr>
      <vt:lpstr>2.6  Windows 10的实用工具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第2章   windows 10操作系统</dc:title>
  <dc:creator>eyi0213@sina.com</dc:creator>
  <cp:lastModifiedBy>dell</cp:lastModifiedBy>
  <cp:revision>9</cp:revision>
  <dcterms:created xsi:type="dcterms:W3CDTF">2020-09-02T14:51:49Z</dcterms:created>
  <dcterms:modified xsi:type="dcterms:W3CDTF">2020-09-14T07:48:57Z</dcterms:modified>
</cp:coreProperties>
</file>